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://www.whittaker.law/services-to-attorneys/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hyperlink" Target="mailto:teksus@mac.com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h-3589004315.jpeg" descr="th-3589004315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321" r="0" b="4321"/>
          <a:stretch>
            <a:fillRect/>
          </a:stretch>
        </p:blipFill>
        <p:spPr>
          <a:xfrm>
            <a:off x="1600200" y="635000"/>
            <a:ext cx="9779000" cy="5918200"/>
          </a:xfrm>
          <a:prstGeom prst="rect">
            <a:avLst/>
          </a:prstGeom>
        </p:spPr>
      </p:pic>
      <p:sp>
        <p:nvSpPr>
          <p:cNvPr id="120" name="Obtaining Texas Juvenile Reco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pPr/>
            <a:r>
              <a:t>Obtaining Texas Juvenile Records</a:t>
            </a:r>
          </a:p>
        </p:txBody>
      </p:sp>
      <p:sp>
        <p:nvSpPr>
          <p:cNvPr id="121" name="by criminal defense practition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 criminal defense practitioner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egitimate Interest Excep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Legitimate Interest Exception</a:t>
            </a:r>
          </a:p>
        </p:txBody>
      </p:sp>
      <p:sp>
        <p:nvSpPr>
          <p:cNvPr id="155" name="Tx Fam. Code 58.005(a)(7)…"/>
          <p:cNvSpPr txBox="1"/>
          <p:nvPr>
            <p:ph type="body" idx="1"/>
          </p:nvPr>
        </p:nvSpPr>
        <p:spPr>
          <a:xfrm>
            <a:off x="8001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Tx Fam. Code 58.005(a)(7)</a:t>
            </a:r>
          </a:p>
          <a:p>
            <a:pPr marL="443484" indent="-443484" defTabSz="566674">
              <a:spcBef>
                <a:spcPts val="4000"/>
              </a:spcBef>
              <a:defRPr i="1" sz="3686">
                <a:latin typeface="Helvetica"/>
                <a:ea typeface="Helvetica"/>
                <a:cs typeface="Helvetica"/>
                <a:sym typeface="Helvetica"/>
              </a:defRPr>
            </a:pPr>
            <a:r>
              <a:t>…with leave of the juvenile court, any other person, agency or institution having a legitimate interest in the proceeding or in the work of the court.  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Tx Fam. Code 58.007(b)(5) has similar language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“Legitimate”, per Black’s,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That which is lawful, legal, recognized by law, or according to law….</a:t>
            </a:r>
          </a:p>
        </p:txBody>
      </p:sp>
      <p:sp>
        <p:nvSpPr>
          <p:cNvPr id="156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th-4138262152.jpeg" descr="th-413826215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374" t="0" r="20374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59" name="Pursuit of Juvenile Shooter records for an adult co-defendant Agg. Robbery (Case 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4480"/>
            </a:lvl1pPr>
          </a:lstStyle>
          <a:p>
            <a:pPr/>
            <a:r>
              <a:t>Pursuit of Juvenile Shooter records for an adult co-defendant Agg. Robbery (Case 2)</a:t>
            </a:r>
          </a:p>
        </p:txBody>
      </p:sp>
      <p:sp>
        <p:nvSpPr>
          <p:cNvPr id="160" name="Get criminal ADA to submit a joint request to the juvenile prosecution office for the records.  (This is the most efficient option. HCDA juvenile prosecution prefers this method.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 criminal ADA to submit a joint request to the juvenile prosecution office for the records.  (This is the most efficient option. HCDA juvenile prosecution prefers this method.)  </a:t>
            </a:r>
          </a:p>
          <a:p>
            <a:pPr lvl="1"/>
            <a:r>
              <a:t>In Case 2, the criminal ADA conducted a joint request. </a:t>
            </a:r>
          </a:p>
          <a:p>
            <a:pPr lvl="1"/>
            <a:r>
              <a:t>Otherwise, motion practice is needed.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he value of co-perpetrator juvenile reco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The value of co-perpetrator juvenile records</a:t>
            </a:r>
          </a:p>
        </p:txBody>
      </p:sp>
      <p:sp>
        <p:nvSpPr>
          <p:cNvPr id="163" name="The evaluation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The evaluations.  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The results of the juvenile process:  supervision, dismissal, detention, findings, admissions, and implications.  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Often, prosecution attempts to maximize culpability on older co-defendant.  A review of the juvenile records of co-perpetrator might reveal the juvenile to be independent-minded or sentenced lightly.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th-2276515094.jpeg" descr="th-2276515094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1717" t="0" r="21717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66" name="Pursuit of Adolescent Accuser juvenile records (Cases 3 &amp; 4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6400"/>
            </a:lvl1pPr>
          </a:lstStyle>
          <a:p>
            <a:pPr/>
            <a:r>
              <a:t>Pursuit of Adolescent Accuser juvenile records (Cases 3 &amp; 4)</a:t>
            </a:r>
          </a:p>
        </p:txBody>
      </p:sp>
      <p:sp>
        <p:nvSpPr>
          <p:cNvPr id="167" name="Get the criminal ADA to conduct a joint request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1950" indent="-361950" defTabSz="554990">
              <a:spcBef>
                <a:spcPts val="3600"/>
              </a:spcBef>
              <a:defRPr sz="2660"/>
            </a:pPr>
            <a:r>
              <a:t>Get the criminal ADA to conduct a joint request. </a:t>
            </a:r>
          </a:p>
          <a:p>
            <a:pPr marL="361950" indent="-361950" defTabSz="554990">
              <a:spcBef>
                <a:spcPts val="3600"/>
              </a:spcBef>
              <a:defRPr sz="2660"/>
            </a:pPr>
            <a:r>
              <a:t>The criminal ADA would not agree to requests in Cases 3 &amp; 4.  </a:t>
            </a:r>
          </a:p>
          <a:p>
            <a:pPr marL="361950" indent="-361950" defTabSz="554990">
              <a:spcBef>
                <a:spcPts val="3600"/>
              </a:spcBef>
              <a:defRPr sz="2660"/>
            </a:pPr>
            <a:r>
              <a:t>If unable, try to get HCDA juvenile &amp; civil division involvement.  (Often the criminal prosecutors are misinformed on juvenile records regulations.)</a:t>
            </a:r>
          </a:p>
          <a:p>
            <a:pPr marL="361950" indent="-361950" defTabSz="554990">
              <a:spcBef>
                <a:spcPts val="3600"/>
              </a:spcBef>
              <a:defRPr sz="2660"/>
            </a:pPr>
            <a:r>
              <a:t>Of course, motion practice might be required.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th-4018940398.jpeg" descr="th-4018940398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6818" t="0" r="26818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70" name="The Value of Accuser Juvenile Reco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The Value of Accuser Juvenile Records</a:t>
            </a:r>
          </a:p>
        </p:txBody>
      </p:sp>
      <p:sp>
        <p:nvSpPr>
          <p:cNvPr id="171" name="The evaluations.  (Cases 3 &amp; 4 revealed psychosis &amp; hallucinogenic use.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evaluations.  (Cases 3 &amp; 4 revealed psychosis &amp; hallucinogenic use.)</a:t>
            </a:r>
          </a:p>
          <a:p>
            <a:pPr/>
            <a:r>
              <a:t>The findings.  </a:t>
            </a:r>
          </a:p>
          <a:p>
            <a:pPr/>
            <a:r>
              <a:t>The accusation context.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G_4328.HEIC" descr="IMG_4328.HEIC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6856" t="0" r="6856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</p:spPr>
      </p:pic>
      <p:sp>
        <p:nvSpPr>
          <p:cNvPr id="174" name="Material provided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 provided:</a:t>
            </a:r>
          </a:p>
        </p:txBody>
      </p:sp>
      <p:sp>
        <p:nvSpPr>
          <p:cNvPr id="175" name="Motion for Findings of Fact &amp; Ord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Motion for Findings of Fact &amp; Order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4330.HEIC" descr="IMG_4330.HEIC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6856" t="0" r="6856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</p:spPr>
      </p:pic>
      <p:sp>
        <p:nvSpPr>
          <p:cNvPr id="178" name="Material provided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 provided:</a:t>
            </a:r>
          </a:p>
        </p:txBody>
      </p:sp>
      <p:sp>
        <p:nvSpPr>
          <p:cNvPr id="179" name="HCDA Motion for Release of Information and Record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HCDA Motion for Release of Information and Records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th-537807488.jpeg" descr="th-537807488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3786" t="0" r="23786" b="0"/>
          <a:stretch>
            <a:fillRect/>
          </a:stretch>
        </p:blipFill>
        <p:spPr>
          <a:xfrm>
            <a:off x="6502400" y="755650"/>
            <a:ext cx="5334000" cy="8242300"/>
          </a:xfrm>
          <a:prstGeom prst="rect">
            <a:avLst/>
          </a:prstGeom>
        </p:spPr>
      </p:pic>
      <p:sp>
        <p:nvSpPr>
          <p:cNvPr id="182" name="Thanks to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to:</a:t>
            </a:r>
          </a:p>
        </p:txBody>
      </p:sp>
      <p:sp>
        <p:nvSpPr>
          <p:cNvPr id="183" name="Hidalgo County District Attorney’s Office Juvenile &amp; Civil Divisio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Hidalgo County District Attorney’s Office Juvenile &amp; Civil Division</a:t>
            </a:r>
          </a:p>
        </p:txBody>
      </p:sp>
      <p:sp>
        <p:nvSpPr>
          <p:cNvPr id="184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1865 2.jpeg" descr="IMG_1865 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592" r="0" b="7592"/>
          <a:stretch>
            <a:fillRect/>
          </a:stretch>
        </p:blipFill>
        <p:spPr>
          <a:xfrm>
            <a:off x="1600200" y="635000"/>
            <a:ext cx="9779000" cy="5918200"/>
          </a:xfrm>
          <a:prstGeom prst="rect">
            <a:avLst/>
          </a:prstGeom>
        </p:spPr>
      </p:pic>
      <p:sp>
        <p:nvSpPr>
          <p:cNvPr id="187" name="Steal, improve &amp; modify practice forms &amp; motions.  Find papers &amp; powerpoint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/>
            <a:r>
              <a:t>Steal, improve &amp; modify practice forms &amp; motions.  Find papers &amp; powerpoints. </a:t>
            </a:r>
          </a:p>
        </p:txBody>
      </p:sp>
      <p:sp>
        <p:nvSpPr>
          <p:cNvPr id="188" name="www.whittaker.law/services-to-attorneys/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33679"/>
            <a:r>
              <a:rPr>
                <a:hlinkClick r:id="rId3" invalidUrl="" action="" tgtFrame="" tooltip="" history="1" highlightClick="0" endSnd="0"/>
              </a:rPr>
              <a:t>www.whittaker.law/services-to-attorneys/</a:t>
            </a:r>
          </a:p>
          <a:p>
            <a:pPr defTabSz="233679"/>
            <a:r>
              <a:t>www.criminaltrialstrategist.com/services-to-attorneys/</a:t>
            </a:r>
          </a:p>
          <a:p>
            <a:pPr defTabSz="233679"/>
          </a:p>
          <a:p>
            <a:pPr defTabSz="233679"/>
            <a:r>
              <a:t>www.crimin</a:t>
            </a:r>
          </a:p>
        </p:txBody>
      </p:sp>
      <p:sp>
        <p:nvSpPr>
          <p:cNvPr id="189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1865 2.jpeg" descr="IMG_1865 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9728" t="0" r="19728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2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Lennard K. Whittaker, Attorne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Lennard K. Whittaker, Attorney</a:t>
            </a:r>
          </a:p>
          <a:p>
            <a:pPr/>
            <a:r>
              <a:t>P.O. Box 720876, McAllen, TX</a:t>
            </a:r>
          </a:p>
          <a:p>
            <a:pPr/>
            <a:r>
              <a:t>956 821 9918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teksus@mac.com</a:t>
            </a:r>
          </a:p>
          <a:p>
            <a:pPr/>
            <a:r>
              <a:t>www.whittaker.law</a:t>
            </a:r>
          </a:p>
          <a:p>
            <a:pPr/>
            <a:r>
              <a:t>criminaltrialstrategist.com</a:t>
            </a:r>
          </a:p>
        </p:txBody>
      </p:sp>
      <p:sp>
        <p:nvSpPr>
          <p:cNvPr id="126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You can find practice forms, motions &amp; papers at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57047">
              <a:defRPr sz="3520"/>
            </a:pPr>
            <a:r>
              <a:t>You can find practice forms, motions &amp; papers at: </a:t>
            </a:r>
          </a:p>
          <a:p>
            <a:pPr defTabSz="257047">
              <a:defRPr sz="3520"/>
            </a:pPr>
          </a:p>
          <a:p>
            <a:pPr defTabSz="257047">
              <a:defRPr sz="3520"/>
            </a:pPr>
            <a:r>
              <a:t>www.whittaker.law/services-to-attorneys/</a:t>
            </a:r>
          </a:p>
          <a:p>
            <a:pPr defTabSz="257047">
              <a:defRPr sz="3520"/>
            </a:pPr>
          </a:p>
          <a:p>
            <a:pPr defTabSz="257047">
              <a:defRPr sz="3520"/>
            </a:pPr>
            <a:r>
              <a:t>www.criminaltrialstrategist.com/services-to-attorneys/</a:t>
            </a:r>
          </a:p>
        </p:txBody>
      </p:sp>
      <p:sp>
        <p:nvSpPr>
          <p:cNvPr id="129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cenarios that led to this 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Scenarios that led to this presentation</a:t>
            </a:r>
          </a:p>
        </p:txBody>
      </p:sp>
      <p:sp>
        <p:nvSpPr>
          <p:cNvPr id="132" name="(Case 1) Interrogation of my client by Mission PD revealed a previous sexual case against my client (which could not be found in electronic search of District Clerk records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4047" indent="-384047" defTabSz="490727">
              <a:spcBef>
                <a:spcPts val="3500"/>
              </a:spcBef>
              <a:defRPr sz="3191"/>
            </a:pPr>
            <a:r>
              <a:t>(Case 1) Interrogation of my client by Mission PD revealed a previous sexual case against my client (which could not be found in electronic search of District Clerk records).  </a:t>
            </a:r>
          </a:p>
          <a:p>
            <a:pPr marL="384047" indent="-384047" defTabSz="490727">
              <a:spcBef>
                <a:spcPts val="3500"/>
              </a:spcBef>
              <a:defRPr sz="3191"/>
            </a:pPr>
            <a:r>
              <a:t>(Case 2) The shooter seemed to get little law enforcement attention in initial discovery in an aggravated robbery case against my client.   </a:t>
            </a:r>
          </a:p>
          <a:p>
            <a:pPr marL="384047" indent="-384047" defTabSz="490727">
              <a:spcBef>
                <a:spcPts val="3500"/>
              </a:spcBef>
              <a:defRPr sz="3191"/>
            </a:pPr>
            <a:r>
              <a:t>(Case 3) Adolescent Accuser made outcry against uncle (my client) from juvenile detention intake</a:t>
            </a:r>
          </a:p>
          <a:p>
            <a:pPr marL="384047" indent="-384047" defTabSz="490727">
              <a:spcBef>
                <a:spcPts val="3500"/>
              </a:spcBef>
              <a:defRPr sz="3191"/>
            </a:pPr>
            <a:r>
              <a:t>(Case 4) Research into Adolescent Accuser revealed a likely juvenile case.      </a:t>
            </a:r>
          </a:p>
        </p:txBody>
      </p:sp>
      <p:sp>
        <p:nvSpPr>
          <p:cNvPr id="133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th-2963563602.jpeg" descr="th-296356360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8787" t="0" r="28787" b="0"/>
          <a:stretch>
            <a:fillRect/>
          </a:stretch>
        </p:blipFill>
        <p:spPr>
          <a:xfrm>
            <a:off x="6760765" y="2362200"/>
            <a:ext cx="5248887" cy="6186187"/>
          </a:xfrm>
          <a:prstGeom prst="rect">
            <a:avLst/>
          </a:prstGeom>
        </p:spPr>
      </p:pic>
      <p:sp>
        <p:nvSpPr>
          <p:cNvPr id="136" name="Tx Family Code Ch. 5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Tx Family Code Ch. 58</a:t>
            </a:r>
          </a:p>
        </p:txBody>
      </p:sp>
      <p:sp>
        <p:nvSpPr>
          <p:cNvPr id="137" name="Juvenile records are regulated and severely restricted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Juvenile records are regulated and severely restricted.  </a:t>
            </a:r>
          </a:p>
          <a:p>
            <a:pPr/>
            <a:r>
              <a:t>Even within prosecution offices, juvenile records have restricted access.  </a:t>
            </a:r>
          </a:p>
          <a:p>
            <a:pPr/>
            <a:r>
              <a:t>Often, the records are sealed.  When sealed even the indexes are to be erased of the juvenile record references.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th-1981688662.jpeg" descr="th-198168866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4760" t="0" r="24760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40" name="Client has right to his own juvenile records (Case 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Client has right to his own juvenile records (Case 1)</a:t>
            </a:r>
          </a:p>
        </p:txBody>
      </p:sp>
      <p:sp>
        <p:nvSpPr>
          <p:cNvPr id="141" name="Your client can access his own records, even if they are sealed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Your client can access his own records, even if they are sealed.  </a:t>
            </a:r>
          </a:p>
          <a:p>
            <a:pPr/>
            <a:r>
              <a:t>Request can be made through the juvenile court, itself.  </a:t>
            </a:r>
          </a:p>
          <a:p>
            <a:pPr/>
            <a:r>
              <a:t>(Expect the prosecution office to know about your client’s request even if you do it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ex parte.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th-3671759474.jpeg" descr="th-3671759474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30621" t="0" r="3862" b="0"/>
          <a:stretch>
            <a:fillRect/>
          </a:stretch>
        </p:blipFill>
        <p:spPr>
          <a:xfrm>
            <a:off x="6718299" y="2590800"/>
            <a:ext cx="5334001" cy="6286500"/>
          </a:xfrm>
          <a:prstGeom prst="rect">
            <a:avLst/>
          </a:prstGeom>
        </p:spPr>
      </p:pic>
      <p:sp>
        <p:nvSpPr>
          <p:cNvPr id="144" name="Client has right to his own juvenile records (Case 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Client has right to his own juvenile records (Case 1)</a:t>
            </a:r>
          </a:p>
        </p:txBody>
      </p:sp>
      <p:sp>
        <p:nvSpPr>
          <p:cNvPr id="145" name="If you can get the criminal ADA to join you, you can make a joint request of juvenile prosecution office, which can seek juvenile court approval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you can get the criminal ADA to join you, you can make a joint request of juvenile prosecution office, which can seek juvenile court approval.  </a:t>
            </a:r>
          </a:p>
          <a:p>
            <a:pPr/>
            <a:r>
              <a:t>(In Hidalgo County, HCDA juvenile &amp; civil division tends to assist.)</a:t>
            </a:r>
          </a:p>
          <a:p>
            <a:pPr/>
            <a:r>
              <a:t>One can seek an order to prosecution to access the juvenile records.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e value of client juvenile reco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The value of client juvenile records</a:t>
            </a:r>
          </a:p>
        </p:txBody>
      </p:sp>
      <p:sp>
        <p:nvSpPr>
          <p:cNvPr id="148" name="The evaluations.  Psycho-social, psycho-sexual &amp; psychological. For your client mitigation or defens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The evaluations.  Psycho-social, psycho-sexual &amp; psychological. For your client mitigation or defense.</a:t>
            </a:r>
          </a:p>
          <a:p>
            <a:pPr lvl="1"/>
            <a:r>
              <a:t>The criminal ADA can peruse the information under 58.007(b)(5) &amp; (g).  </a:t>
            </a:r>
          </a:p>
          <a:p>
            <a:pPr lvl="1"/>
            <a:r>
              <a:t>Preparation for sentencing.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th-1570091396.jpeg" descr="th-1570091396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645" r="0" b="645"/>
          <a:stretch>
            <a:fillRect/>
          </a:stretch>
        </p:blipFill>
        <p:spPr>
          <a:xfrm>
            <a:off x="6718300" y="5092699"/>
            <a:ext cx="5334000" cy="3898901"/>
          </a:xfrm>
          <a:prstGeom prst="rect">
            <a:avLst/>
          </a:prstGeom>
        </p:spPr>
      </p:pic>
      <p:pic>
        <p:nvPicPr>
          <p:cNvPr id="151" name="th-1905367394.jpeg" descr="th-1905367394.jpe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5984" t="0" r="5984" b="0"/>
          <a:stretch>
            <a:fillRect/>
          </a:stretch>
        </p:blipFill>
        <p:spPr>
          <a:xfrm>
            <a:off x="6718300" y="762000"/>
            <a:ext cx="5334001" cy="3898900"/>
          </a:xfrm>
          <a:prstGeom prst="rect">
            <a:avLst/>
          </a:prstGeom>
        </p:spPr>
      </p:pic>
      <p:pic>
        <p:nvPicPr>
          <p:cNvPr id="152" name="th-2598073566.jpeg" descr="th-2598073566.jpe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29762" t="0" r="29762" b="0"/>
          <a:stretch>
            <a:fillRect/>
          </a:stretch>
        </p:blipFill>
        <p:spPr>
          <a:xfrm>
            <a:off x="952500" y="762884"/>
            <a:ext cx="5334000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