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812800" y="0"/>
            <a:ext cx="14630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00200" y="330200"/>
            <a:ext cx="9779001" cy="65193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21"/>
          </p:nvPr>
        </p:nvSpPr>
        <p:spPr>
          <a:xfrm>
            <a:off x="6642100" y="762000"/>
            <a:ext cx="5494867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6718300" y="1054100"/>
            <a:ext cx="5334000" cy="800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464300" y="5067300"/>
            <a:ext cx="5943600" cy="396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464300" y="762000"/>
            <a:ext cx="584835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23"/>
          </p:nvPr>
        </p:nvSpPr>
        <p:spPr>
          <a:xfrm>
            <a:off x="723900" y="723900"/>
            <a:ext cx="5638801" cy="845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45599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hyperlink" Target="mailto:teksus@mac.com" TargetMode="Externa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hyperlink" Target="http://www.whittaker.law/services-to-attorneys/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ut-of-State Criminal Subpoena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Out-of-State Criminal Subpoenas</a:t>
            </a:r>
          </a:p>
        </p:txBody>
      </p:sp>
      <p:sp>
        <p:nvSpPr>
          <p:cNvPr id="120" name="5-step process (to get witness or material from another U.S. state)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2752"/>
            </a:lvl1pPr>
          </a:lstStyle>
          <a:p>
            <a:pPr/>
            <a:r>
              <a:t>5-step process (to get witness or material from another U.S. state) </a:t>
            </a:r>
          </a:p>
        </p:txBody>
      </p:sp>
      <p:sp>
        <p:nvSpPr>
          <p:cNvPr id="121" name="Slide Number"/>
          <p:cNvSpPr txBox="1"/>
          <p:nvPr>
            <p:ph type="sldNum" sz="quarter" idx="4294967295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5-Step Proces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27152">
              <a:defRPr sz="4480"/>
            </a:pPr>
            <a:r>
              <a:t>5-Step Process</a:t>
            </a:r>
          </a:p>
          <a:p>
            <a:pPr defTabSz="327152">
              <a:defRPr sz="4480"/>
            </a:pPr>
            <a:r>
              <a:t>Step 1—Set up the structure of the process</a:t>
            </a:r>
          </a:p>
        </p:txBody>
      </p:sp>
      <p:sp>
        <p:nvSpPr>
          <p:cNvPr id="154" name="Research both States’ acts.  (Materials include NAAG reference chart for each state’s Uniform Act.) www.naag.org/uniform-act-to-secure-witness-reference-char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9475" indent="-379475" defTabSz="484886">
              <a:spcBef>
                <a:spcPts val="3400"/>
              </a:spcBef>
              <a:defRPr sz="3154"/>
            </a:pPr>
            <a:r>
              <a:t>Research both States’ acts. 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(Materials include NAAG reference chart for each state’s Uniform Act.)</a:t>
            </a:r>
            <a:r>
              <a:t> </a:t>
            </a:r>
            <a:r>
              <a:rPr u="sng"/>
              <a:t>www.naag.org/uniform-act-to-secure-witness-reference-chart</a:t>
            </a:r>
          </a:p>
          <a:p>
            <a:pPr marL="379475" indent="-379475" defTabSz="484886">
              <a:spcBef>
                <a:spcPts val="3400"/>
              </a:spcBef>
              <a:defRPr sz="3154"/>
            </a:pPr>
            <a:r>
              <a:t>Set up a facilitator/liaison office in the remote State in the exact jurisdiction of the Witness.</a:t>
            </a:r>
          </a:p>
          <a:p>
            <a:pPr marL="379475" indent="-379475" defTabSz="484886">
              <a:spcBef>
                <a:spcPts val="3400"/>
              </a:spcBef>
              <a:defRPr i="1" sz="3154">
                <a:latin typeface="Helvetica"/>
                <a:ea typeface="Helvetica"/>
                <a:cs typeface="Helvetica"/>
                <a:sym typeface="Helvetica"/>
              </a:defRPr>
            </a:pPr>
            <a:r>
              <a:t>(Public Defenders &amp; appointed counsel should request assistance of public defender offices in the target jurisdiction.  Appointed counsel might need a letter of introduction from one’s local PD office.  Retained counsel must likely hire counsel in the target jurisdiction.)</a:t>
            </a:r>
          </a:p>
        </p:txBody>
      </p:sp>
      <p:sp>
        <p:nvSpPr>
          <p:cNvPr id="155" name="Slide Number"/>
          <p:cNvSpPr txBox="1"/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Facilitator/local couns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Facilitator/local counsel</a:t>
            </a:r>
          </a:p>
        </p:txBody>
      </p:sp>
      <p:sp>
        <p:nvSpPr>
          <p:cNvPr id="158" name="You will need a liaison office in the target jurisdiction.  Choose one who knows how to conduct the filing, service, and draft correct forms.  If you are seeking records from a large institution, the facilitator/liaison might have experience with that ex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7472" indent="-347472" defTabSz="443991">
              <a:spcBef>
                <a:spcPts val="3100"/>
              </a:spcBef>
              <a:defRPr sz="2888"/>
            </a:pPr>
            <a:r>
              <a:t>You will need a liaison office in the target jurisdiction.  Choose one who knows how to conduct the filing, service, and draft correct forms.  If you are seeking records from a large institution, the facilitator/liaison might have experience with that exact institution.   </a:t>
            </a:r>
          </a:p>
          <a:p>
            <a:pPr marL="347472" indent="-347472" defTabSz="443991">
              <a:spcBef>
                <a:spcPts val="3100"/>
              </a:spcBef>
              <a:defRPr sz="2888"/>
            </a:pPr>
            <a:r>
              <a:t>Clarify the goals of summons to liaison.  For example, if all that you need are records and a business records exception affidavit, inform the liaison.  </a:t>
            </a:r>
          </a:p>
          <a:p>
            <a:pPr marL="347472" indent="-347472" defTabSz="443991">
              <a:spcBef>
                <a:spcPts val="3100"/>
              </a:spcBef>
              <a:defRPr sz="2888"/>
            </a:pPr>
            <a:r>
              <a:t>If you are appointed or a public defender, Hidalgo County Public Defender will provide a letter of introduction should you choose to use a Public Defender office as liaison in the Sister State.</a:t>
            </a:r>
          </a:p>
        </p:txBody>
      </p:sp>
      <p:sp>
        <p:nvSpPr>
          <p:cNvPr id="159" name="Slide Number"/>
          <p:cNvSpPr txBox="1"/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5-Step Proces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27152">
              <a:defRPr sz="4480"/>
            </a:pPr>
            <a:r>
              <a:t>5-Step Process</a:t>
            </a:r>
          </a:p>
          <a:p>
            <a:pPr defTabSz="327152">
              <a:defRPr sz="4480"/>
            </a:pPr>
            <a:r>
              <a:t>Step 2-Request Certificate from Texas court</a:t>
            </a:r>
          </a:p>
        </p:txBody>
      </p:sp>
      <p:sp>
        <p:nvSpPr>
          <p:cNvPr id="162" name="A.  Draft/file the Motion with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88036" indent="-288036" defTabSz="368045">
              <a:spcBef>
                <a:spcPts val="2600"/>
              </a:spcBef>
              <a:defRPr sz="2394"/>
            </a:pPr>
            <a:r>
              <a:t>A.  Draft/file the Motion with:</a:t>
            </a:r>
          </a:p>
          <a:p>
            <a:pPr lvl="1" marL="576072" indent="-288036" defTabSz="368045">
              <a:spcBef>
                <a:spcPts val="2600"/>
              </a:spcBef>
              <a:defRPr sz="2394"/>
            </a:pPr>
            <a:r>
              <a:t>1.  Affidavits/statements to show materiality &amp; necessity of witness/items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(Suggestion: include a paper trail or clear description of attempts to obtain items by request.)</a:t>
            </a:r>
          </a:p>
          <a:p>
            <a:pPr lvl="1" marL="576072" indent="-288036" defTabSz="368045">
              <a:spcBef>
                <a:spcPts val="2600"/>
              </a:spcBef>
              <a:defRPr sz="2394"/>
            </a:pPr>
            <a:r>
              <a:t>2.  Attach paper trail, copy of Texas’ Uniform Act, copy of the target jurisdiction’s Uniform Act, copy of each transit state’s Uniform Act, copy of Texas Reimbursement statute TxCCrP 35.27</a:t>
            </a:r>
          </a:p>
          <a:p>
            <a:pPr lvl="1" marL="576072" indent="-288036" defTabSz="368045">
              <a:spcBef>
                <a:spcPts val="2600"/>
              </a:spcBef>
              <a:defRPr sz="2394"/>
            </a:pPr>
            <a:r>
              <a:t>3.  Trial setting* 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(Uniform Act mentions ‘trial.’  Be meticulous in using a ‘trial’ setting in the instruments &amp; court file—even if there is an understanding that the ‘trial’ will convert into a pre-trial setting.)</a:t>
            </a:r>
          </a:p>
          <a:p>
            <a:pPr lvl="1" marL="576072" indent="-288036" defTabSz="368045">
              <a:spcBef>
                <a:spcPts val="2600"/>
              </a:spcBef>
              <a:defRPr sz="2394"/>
            </a:pPr>
            <a:r>
              <a:t>4.  State the number of days witness will be needed for the intended ‘trial.’</a:t>
            </a:r>
          </a:p>
          <a:p>
            <a:pPr lvl="1" marL="576072" indent="-288036" defTabSz="368045">
              <a:spcBef>
                <a:spcPts val="2600"/>
              </a:spcBef>
              <a:defRPr sz="2394"/>
            </a:pPr>
            <a:r>
              <a:t>5.  Provide intended plan for advance payment.</a:t>
            </a:r>
          </a:p>
        </p:txBody>
      </p:sp>
      <p:sp>
        <p:nvSpPr>
          <p:cNvPr id="163" name="Slide Number"/>
          <p:cNvSpPr txBox="1"/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5-Step Proces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27152">
              <a:defRPr sz="4480"/>
            </a:pPr>
            <a:r>
              <a:t>5-Step Process</a:t>
            </a:r>
          </a:p>
          <a:p>
            <a:pPr defTabSz="327152">
              <a:defRPr sz="4480"/>
            </a:pPr>
            <a:r>
              <a:t>Step 2-Request Certificate from Texas court</a:t>
            </a:r>
          </a:p>
        </p:txBody>
      </p:sp>
      <p:sp>
        <p:nvSpPr>
          <p:cNvPr id="166" name="B.  Get the Certificate signed &amp; certified with a formal seal.…"/>
          <p:cNvSpPr txBox="1"/>
          <p:nvPr>
            <p:ph type="body" idx="1"/>
          </p:nvPr>
        </p:nvSpPr>
        <p:spPr>
          <a:xfrm>
            <a:off x="952500" y="2743200"/>
            <a:ext cx="11099800" cy="6286500"/>
          </a:xfrm>
          <a:prstGeom prst="rect">
            <a:avLst/>
          </a:prstGeom>
        </p:spPr>
        <p:txBody>
          <a:bodyPr/>
          <a:lstStyle/>
          <a:p>
            <a:pPr marL="347472" indent="-347472" defTabSz="443991">
              <a:spcBef>
                <a:spcPts val="3100"/>
              </a:spcBef>
              <a:defRPr sz="2888"/>
            </a:pPr>
            <a:r>
              <a:t>B.  Get the Certificate signed &amp; certified with a formal seal. </a:t>
            </a:r>
          </a:p>
          <a:p>
            <a:pPr lvl="1" marL="694944" indent="-347472" defTabSz="443991">
              <a:spcBef>
                <a:spcPts val="3100"/>
              </a:spcBef>
              <a:defRPr sz="2888"/>
            </a:pPr>
            <a:r>
              <a:t>1.  Include a clear statement of materiality (why you need the witness, why this is not an undue hardship for witness, &amp; prepare to advance travel/witness fees).  Information provided in the Certificate is considered presumptively true in the other state’s court.  </a:t>
            </a:r>
          </a:p>
          <a:p>
            <a:pPr lvl="1" marL="694944" indent="-347472" defTabSz="443991">
              <a:spcBef>
                <a:spcPts val="3100"/>
              </a:spcBef>
              <a:defRPr sz="2888"/>
            </a:pPr>
            <a:r>
              <a:t>2.  Provide exact witness location &amp; contact information.</a:t>
            </a:r>
          </a:p>
          <a:p>
            <a:pPr lvl="1" marL="694944" indent="-347472" defTabSz="443991">
              <a:spcBef>
                <a:spcPts val="3100"/>
              </a:spcBef>
              <a:defRPr sz="2888"/>
            </a:pPr>
            <a:r>
              <a:t>3.  Include clear protection from process language for each state through which the witness must travel (and recommendation for taking witness into immediate custody to assure attendance, if so wanted.)</a:t>
            </a:r>
          </a:p>
        </p:txBody>
      </p:sp>
      <p:sp>
        <p:nvSpPr>
          <p:cNvPr id="167" name="Slide Number"/>
          <p:cNvSpPr txBox="1"/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5-Step Proces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27152">
              <a:defRPr sz="4480"/>
            </a:pPr>
            <a:r>
              <a:t>5-Step Process</a:t>
            </a:r>
          </a:p>
          <a:p>
            <a:pPr defTabSz="327152">
              <a:defRPr sz="4480"/>
            </a:pPr>
            <a:r>
              <a:t>Step 2-Request Certificate from Texas court</a:t>
            </a:r>
          </a:p>
        </p:txBody>
      </p:sp>
      <p:sp>
        <p:nvSpPr>
          <p:cNvPr id="170" name="Suggestion:  Incorporate the following into the Certificat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896111" indent="-448055" defTabSz="572516">
              <a:spcBef>
                <a:spcPts val="4100"/>
              </a:spcBef>
              <a:defRPr i="1" sz="3724">
                <a:latin typeface="Helvetica"/>
                <a:ea typeface="Helvetica"/>
                <a:cs typeface="Helvetica"/>
                <a:sym typeface="Helvetica"/>
              </a:defRPr>
            </a:pPr>
            <a:r>
              <a:t>Suggestion:  Incorporate the following into the Certificate: </a:t>
            </a:r>
          </a:p>
          <a:p>
            <a:pPr lvl="1" marL="896111" indent="-448055" defTabSz="572516">
              <a:spcBef>
                <a:spcPts val="4100"/>
              </a:spcBef>
              <a:defRPr i="1" sz="3724">
                <a:latin typeface="Helvetica"/>
                <a:ea typeface="Helvetica"/>
                <a:cs typeface="Helvetica"/>
                <a:sym typeface="Helvetica"/>
              </a:defRPr>
            </a:pPr>
            <a:r>
              <a:t>    the Motion and its exhibits/attachments</a:t>
            </a:r>
          </a:p>
          <a:p>
            <a:pPr lvl="2" marL="1344168" indent="-448055" defTabSz="572516">
              <a:spcBef>
                <a:spcPts val="4100"/>
              </a:spcBef>
              <a:defRPr i="1" sz="3724">
                <a:latin typeface="Helvetica"/>
                <a:ea typeface="Helvetica"/>
                <a:cs typeface="Helvetica"/>
                <a:sym typeface="Helvetica"/>
              </a:defRPr>
            </a:pPr>
            <a:r>
              <a:t>indictment, </a:t>
            </a:r>
          </a:p>
          <a:p>
            <a:pPr lvl="2" marL="1344168" indent="-448055" defTabSz="572516">
              <a:spcBef>
                <a:spcPts val="4100"/>
              </a:spcBef>
              <a:defRPr i="1" sz="3724">
                <a:latin typeface="Helvetica"/>
                <a:ea typeface="Helvetica"/>
                <a:cs typeface="Helvetica"/>
                <a:sym typeface="Helvetica"/>
              </a:defRPr>
            </a:pPr>
            <a:r>
              <a:t>order setting trial, </a:t>
            </a:r>
          </a:p>
          <a:p>
            <a:pPr lvl="2" marL="1344168" indent="-448055" defTabSz="572516">
              <a:spcBef>
                <a:spcPts val="4100"/>
              </a:spcBef>
              <a:defRPr i="1" sz="3724">
                <a:latin typeface="Helvetica"/>
                <a:ea typeface="Helvetica"/>
                <a:cs typeface="Helvetica"/>
                <a:sym typeface="Helvetica"/>
              </a:defRPr>
            </a:pPr>
            <a:r>
              <a:t>document indicating your official involvement in the Texas criminal case</a:t>
            </a:r>
          </a:p>
        </p:txBody>
      </p:sp>
      <p:sp>
        <p:nvSpPr>
          <p:cNvPr id="171" name="Slide Number"/>
          <p:cNvSpPr txBox="1"/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5-Step Proces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73887">
              <a:defRPr sz="5119"/>
            </a:pPr>
            <a:r>
              <a:t>5-Step Process</a:t>
            </a:r>
          </a:p>
          <a:p>
            <a:pPr defTabSz="373887">
              <a:defRPr sz="5119"/>
            </a:pPr>
            <a:r>
              <a:t>Step 3—File Certificate in Sister State</a:t>
            </a:r>
          </a:p>
        </p:txBody>
      </p:sp>
      <p:sp>
        <p:nvSpPr>
          <p:cNvPr id="174" name="1.  Get with facilitator/liais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8620" indent="-388620" defTabSz="496570">
              <a:spcBef>
                <a:spcPts val="3500"/>
              </a:spcBef>
              <a:defRPr sz="3230"/>
            </a:pPr>
            <a:r>
              <a:t>1.  Get with facilitator/liaison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    a.  Clarify goal of process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(i.e., to obtain documents or         testimony)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    b.  Provide a certified copy of Certificate w/attachments.  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    c.  Determine if target jurisdiction allows for waiver of summons hearing.  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2.  Have facilitator file Motion/Request for Summons in target jurisdiction court &amp; obtain a hearing date/time.  </a:t>
            </a:r>
          </a:p>
        </p:txBody>
      </p:sp>
      <p:sp>
        <p:nvSpPr>
          <p:cNvPr id="175" name="Slide Number"/>
          <p:cNvSpPr txBox="1"/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7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5-Step Proces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5-Step Process</a:t>
            </a:r>
          </a:p>
          <a:p>
            <a:pPr defTabSz="484886">
              <a:defRPr sz="6640"/>
            </a:pPr>
            <a:r>
              <a:t>Step 4-Sister State Hearing</a:t>
            </a:r>
          </a:p>
        </p:txBody>
      </p:sp>
      <p:sp>
        <p:nvSpPr>
          <p:cNvPr id="178" name="Liaison should file the state-appropriate petition for Summons of the witness based on the Certificat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841247" indent="-420623" defTabSz="537463">
              <a:spcBef>
                <a:spcPts val="3800"/>
              </a:spcBef>
              <a:defRPr sz="3496"/>
            </a:pPr>
            <a:r>
              <a:t>Liaison should file the state-appropriate petition for Summons of the witness based on the Certificate. </a:t>
            </a:r>
          </a:p>
          <a:p>
            <a:pPr lvl="1" marL="841247" indent="-420623" defTabSz="537463">
              <a:spcBef>
                <a:spcPts val="3800"/>
              </a:spcBef>
              <a:defRPr sz="3496"/>
            </a:pPr>
            <a:r>
              <a:t>Hearing(s) are to determine materiality, necessity, &amp; possible undue burden</a:t>
            </a:r>
          </a:p>
          <a:p>
            <a:pPr lvl="1" marL="841247" indent="-420623" defTabSz="537463">
              <a:spcBef>
                <a:spcPts val="3800"/>
              </a:spcBef>
              <a:defRPr sz="3496"/>
            </a:pPr>
            <a:r>
              <a:t>A.  Determine if you will need a pro hac vice appearance &amp; if one can appear remotely. 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(Most likely no appearance out of state by you will be required nor useful.  A well-chosen liaison can handle appearances, generally.)</a:t>
            </a:r>
          </a:p>
        </p:txBody>
      </p:sp>
      <p:sp>
        <p:nvSpPr>
          <p:cNvPr id="179" name="Slide Number"/>
          <p:cNvSpPr txBox="1"/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5-Step Proces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5-Step Process</a:t>
            </a:r>
          </a:p>
          <a:p>
            <a:pPr defTabSz="484886">
              <a:defRPr sz="6640"/>
            </a:pPr>
            <a:r>
              <a:t>Step 4-Sister State Hearing</a:t>
            </a:r>
          </a:p>
        </p:txBody>
      </p:sp>
      <p:sp>
        <p:nvSpPr>
          <p:cNvPr id="182" name="B.  Sister State court must find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8055" indent="-448055" defTabSz="572516">
              <a:spcBef>
                <a:spcPts val="4100"/>
              </a:spcBef>
              <a:defRPr sz="3724"/>
            </a:pPr>
            <a:r>
              <a:t>B.  Sister State court must find:</a:t>
            </a:r>
          </a:p>
          <a:p>
            <a:pPr lvl="1" marL="896111" indent="-448055" defTabSz="572516">
              <a:spcBef>
                <a:spcPts val="4100"/>
              </a:spcBef>
              <a:defRPr sz="3724"/>
            </a:pPr>
            <a:r>
              <a:t>1.  Witness is material &amp; necessary</a:t>
            </a:r>
          </a:p>
          <a:p>
            <a:pPr lvl="1" marL="896111" indent="-448055" defTabSz="572516">
              <a:spcBef>
                <a:spcPts val="4100"/>
              </a:spcBef>
              <a:defRPr sz="3724"/>
            </a:pPr>
            <a:r>
              <a:t>2.  No undue hardship to witness</a:t>
            </a:r>
          </a:p>
          <a:p>
            <a:pPr lvl="1" marL="896111" indent="-448055" defTabSz="572516">
              <a:spcBef>
                <a:spcPts val="4100"/>
              </a:spcBef>
              <a:defRPr sz="3724"/>
            </a:pPr>
            <a:r>
              <a:t>3.  Expressed legal protection for witness in each state witness must travel. </a:t>
            </a:r>
          </a:p>
          <a:p>
            <a:pPr lvl="1" marL="896111" indent="-448055" defTabSz="572516">
              <a:spcBef>
                <a:spcPts val="4100"/>
              </a:spcBef>
              <a:defRPr sz="3724"/>
            </a:pPr>
            <a:r>
              <a:t>4.  Issue subpoena/summons w/Certificate to witness.  </a:t>
            </a:r>
          </a:p>
        </p:txBody>
      </p:sp>
      <p:sp>
        <p:nvSpPr>
          <p:cNvPr id="183" name="Slide Number"/>
          <p:cNvSpPr txBox="1"/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5-Step Proces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5-Step Process</a:t>
            </a:r>
          </a:p>
          <a:p>
            <a:pPr defTabSz="484886">
              <a:defRPr sz="6640"/>
            </a:pPr>
            <a:r>
              <a:t>Step 5-Travel &amp; Expense</a:t>
            </a:r>
          </a:p>
        </p:txBody>
      </p:sp>
      <p:sp>
        <p:nvSpPr>
          <p:cNvPr id="186" name="Arrange Travel &amp; Expens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3484" indent="-443484" defTabSz="566674">
              <a:spcBef>
                <a:spcPts val="4000"/>
              </a:spcBef>
              <a:defRPr sz="3686"/>
            </a:pPr>
            <a:r>
              <a:t>Arrange Travel &amp; Expenses</a:t>
            </a:r>
          </a:p>
          <a:p>
            <a:pPr marL="443484" indent="-443484" defTabSz="566674">
              <a:spcBef>
                <a:spcPts val="4000"/>
              </a:spcBef>
              <a:defRPr sz="3686"/>
            </a:pPr>
            <a:r>
              <a:t>TxCCrP 35.27 provides for State reimbursement of nonresident witnesses.  Sec. 8 allows indigent defendant to access Comptroller funds for advance or reimbursement.  </a:t>
            </a:r>
          </a:p>
          <a:p>
            <a:pPr marL="443484" indent="-443484" defTabSz="566674">
              <a:spcBef>
                <a:spcPts val="4000"/>
              </a:spcBef>
              <a:defRPr sz="3686"/>
            </a:pPr>
            <a:r>
              <a:t>The language of TxCCrP 35.27 seems so inclusive that witness expenses in retained cases might have some reimbursement from Texas Comptroller.  </a:t>
            </a:r>
          </a:p>
        </p:txBody>
      </p:sp>
      <p:sp>
        <p:nvSpPr>
          <p:cNvPr id="187" name="Slide Number"/>
          <p:cNvSpPr txBox="1"/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creenshot 2024-05-18 at 14.59.46.png" descr="Screenshot 2024-05-18 at 14.59.46.pn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0373" t="0" r="20373" b="0"/>
          <a:stretch>
            <a:fillRect/>
          </a:stretch>
        </p:blipFill>
        <p:spPr>
          <a:xfrm>
            <a:off x="6502400" y="755650"/>
            <a:ext cx="5334000" cy="8242300"/>
          </a:xfrm>
          <a:prstGeom prst="rect">
            <a:avLst/>
          </a:prstGeom>
        </p:spPr>
      </p:pic>
      <p:sp>
        <p:nvSpPr>
          <p:cNvPr id="190" name="Thanks to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Thanks to:</a:t>
            </a:r>
          </a:p>
        </p:txBody>
      </p:sp>
      <p:sp>
        <p:nvSpPr>
          <p:cNvPr id="191" name="Hidalgo County Public Defender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Hidalgo County Public Defender</a:t>
            </a:r>
          </a:p>
          <a:p>
            <a:pPr/>
            <a:r>
              <a:t>Minnesota Public Defender (State, 3d Judicial District, &amp; 5th Judicial District)</a:t>
            </a:r>
          </a:p>
        </p:txBody>
      </p:sp>
      <p:sp>
        <p:nvSpPr>
          <p:cNvPr id="192" name="Slide Number"/>
          <p:cNvSpPr txBox="1"/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G_1865 2.jpeg" descr="IMG_1865 2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9728" t="0" r="19728" b="0"/>
          <a:stretch>
            <a:fillRect/>
          </a:stretch>
        </p:blipFill>
        <p:spPr>
          <a:xfrm>
            <a:off x="6718300" y="2590800"/>
            <a:ext cx="5334000" cy="6286500"/>
          </a:xfrm>
          <a:prstGeom prst="rect">
            <a:avLst/>
          </a:prstGeom>
        </p:spPr>
      </p:pic>
      <p:sp>
        <p:nvSpPr>
          <p:cNvPr id="124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Lennard K. Whittaker, Attorney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Lennard K. Whittaker, Attorney</a:t>
            </a:r>
          </a:p>
          <a:p>
            <a:pPr/>
            <a:r>
              <a:t>P.O. Box 720876, McAllen, TX</a:t>
            </a:r>
          </a:p>
          <a:p>
            <a:pPr/>
            <a:r>
              <a:t>956 821 9918</a:t>
            </a:r>
          </a:p>
          <a:p>
            <a:pPr/>
            <a:r>
              <a:rPr u="sng">
                <a:hlinkClick r:id="rId3" invalidUrl="" action="" tgtFrame="" tooltip="" history="1" highlightClick="0" endSnd="0"/>
              </a:rPr>
              <a:t>teksus@mac.com</a:t>
            </a:r>
          </a:p>
          <a:p>
            <a:pPr/>
            <a:r>
              <a:t>www.whittaker.law</a:t>
            </a:r>
          </a:p>
          <a:p>
            <a:pPr/>
            <a:r>
              <a:t>criminaltrialstrategist.com</a:t>
            </a:r>
          </a:p>
        </p:txBody>
      </p:sp>
      <p:sp>
        <p:nvSpPr>
          <p:cNvPr id="126" name="Slide Number"/>
          <p:cNvSpPr txBox="1"/>
          <p:nvPr>
            <p:ph type="sldNum" sz="quarter" idx="4294967295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G_1865 2.jpeg" descr="IMG_1865 2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7592" r="0" b="7592"/>
          <a:stretch>
            <a:fillRect/>
          </a:stretch>
        </p:blipFill>
        <p:spPr>
          <a:xfrm>
            <a:off x="1600200" y="635000"/>
            <a:ext cx="9779000" cy="5918200"/>
          </a:xfrm>
          <a:prstGeom prst="rect">
            <a:avLst/>
          </a:prstGeom>
        </p:spPr>
      </p:pic>
      <p:sp>
        <p:nvSpPr>
          <p:cNvPr id="195" name="Steal, improve &amp; modify practice forms &amp; motions.  Find papers &amp; powerpoints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15468">
              <a:defRPr sz="4320"/>
            </a:lvl1pPr>
          </a:lstStyle>
          <a:p>
            <a:pPr/>
            <a:r>
              <a:t>Steal, improve &amp; modify practice forms &amp; motions.  Find papers &amp; powerpoints. </a:t>
            </a:r>
          </a:p>
        </p:txBody>
      </p:sp>
      <p:sp>
        <p:nvSpPr>
          <p:cNvPr id="196" name="www.whittaker.law/services-to-attorneys/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233679"/>
            <a:r>
              <a:rPr>
                <a:hlinkClick r:id="rId3" invalidUrl="" action="" tgtFrame="" tooltip="" history="1" highlightClick="0" endSnd="0"/>
              </a:rPr>
              <a:t>www.whittaker.law/services-to-attorneys/</a:t>
            </a:r>
          </a:p>
          <a:p>
            <a:pPr defTabSz="233679"/>
            <a:r>
              <a:t>www.criminaltrialstrategist.com/services-to-attorneys/</a:t>
            </a:r>
          </a:p>
          <a:p>
            <a:pPr defTabSz="233679"/>
          </a:p>
          <a:p>
            <a:pPr defTabSz="233679"/>
            <a:r>
              <a:t>www.crimin</a:t>
            </a:r>
          </a:p>
        </p:txBody>
      </p:sp>
      <p:sp>
        <p:nvSpPr>
          <p:cNvPr id="197" name="Slide Number"/>
          <p:cNvSpPr txBox="1"/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You can find practice forms, motions &amp; papers at: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57047">
              <a:defRPr sz="3520"/>
            </a:pPr>
            <a:r>
              <a:t>You can find practice forms, motions &amp; papers at: </a:t>
            </a:r>
          </a:p>
          <a:p>
            <a:pPr defTabSz="257047">
              <a:defRPr sz="3520"/>
            </a:pPr>
          </a:p>
          <a:p>
            <a:pPr defTabSz="257047">
              <a:defRPr sz="3520"/>
            </a:pPr>
            <a:r>
              <a:t>www.whittaker.law/services-to-attorneys/</a:t>
            </a:r>
          </a:p>
          <a:p>
            <a:pPr defTabSz="257047">
              <a:defRPr sz="3520"/>
            </a:pPr>
          </a:p>
          <a:p>
            <a:pPr defTabSz="257047">
              <a:defRPr sz="3520"/>
            </a:pPr>
            <a:r>
              <a:t>www.criminaltrialstrategist.com/services-to-attorneys/</a:t>
            </a:r>
          </a:p>
        </p:txBody>
      </p:sp>
      <p:sp>
        <p:nvSpPr>
          <p:cNvPr id="129" name="Slide Number"/>
          <p:cNvSpPr txBox="1"/>
          <p:nvPr>
            <p:ph type="sldNum" sz="quarter" idx="4294967295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he Uniform Ac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Uniform Act </a:t>
            </a:r>
          </a:p>
        </p:txBody>
      </p:sp>
      <p:sp>
        <p:nvSpPr>
          <p:cNvPr id="132" name="The Uniform Act to Secure the Attendance of Witnesses from Without a State in Criminal Proceedings (“Uniform Act”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Uniform Act to Secure the Attendance of Witnesses from Without a State in Criminal Proceedings (“Uniform Act”)  </a:t>
            </a:r>
          </a:p>
          <a:p>
            <a:pPr/>
            <a:r>
              <a:t>Concocted in 1931.  Underwent changes.  Held Constitutional in 1959.  </a:t>
            </a:r>
          </a:p>
          <a:p>
            <a:pPr/>
            <a:r>
              <a:t>Enacted in 50 states by 1977.  Also, enacted in DC, Puerto Rico, USVI.  Guam has a similar statute.     </a:t>
            </a:r>
          </a:p>
        </p:txBody>
      </p:sp>
      <p:sp>
        <p:nvSpPr>
          <p:cNvPr id="133" name="Slide Number"/>
          <p:cNvSpPr txBox="1"/>
          <p:nvPr>
            <p:ph type="sldNum" sz="quarter" idx="4294967295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creenshot 2024-05-18 at 14.03.19.png" descr="Screenshot 2024-05-18 at 14.03.19.pn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4624" t="0" r="4624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36" name="Slide Number"/>
          <p:cNvSpPr txBox="1"/>
          <p:nvPr>
            <p:ph type="sldNum" sz="quarter" idx="4294967295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xCCrP 24.2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TxCCrP 24.28</a:t>
            </a:r>
          </a:p>
        </p:txBody>
      </p:sp>
      <p:sp>
        <p:nvSpPr>
          <p:cNvPr id="139" name="Sec. 1 SHORT TITLE. This Act may be cited as the “Uniform Act to Secure the Attendance of Witnesses from Without the State in Criminal Proceedings.”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Sec. 1 SHORT TITLE. This Act may be cited as the “Uniform Act to Secure the Attendance of Witnesses from Without the State in Criminal Proceedings.”</a:t>
            </a:r>
          </a:p>
        </p:txBody>
      </p:sp>
      <p:sp>
        <p:nvSpPr>
          <p:cNvPr id="140" name="Slide Number"/>
          <p:cNvSpPr txBox="1"/>
          <p:nvPr>
            <p:ph type="sldNum" sz="quarter" idx="4294967295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Determinations prior to starting this proc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Determinations prior to starting this process</a:t>
            </a:r>
          </a:p>
        </p:txBody>
      </p:sp>
      <p:sp>
        <p:nvSpPr>
          <p:cNvPr id="143" name="1.  Assert possibility &amp; necessity of Material Evidence…"/>
          <p:cNvSpPr txBox="1"/>
          <p:nvPr>
            <p:ph type="body" idx="1"/>
          </p:nvPr>
        </p:nvSpPr>
        <p:spPr>
          <a:xfrm>
            <a:off x="8001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425195" indent="-425195" defTabSz="543305">
              <a:spcBef>
                <a:spcPts val="3900"/>
              </a:spcBef>
              <a:defRPr sz="3534"/>
            </a:pPr>
            <a:r>
              <a:t>1.  Assert possibility &amp; necessity of Material Evidence</a:t>
            </a:r>
          </a:p>
          <a:p>
            <a:pPr marL="425195" indent="-425195" defTabSz="543305">
              <a:spcBef>
                <a:spcPts val="3900"/>
              </a:spcBef>
              <a:defRPr sz="3534"/>
            </a:pPr>
            <a:r>
              <a:t>2.  Get the address &amp; other contact info (of the target of subpoena/summons)</a:t>
            </a:r>
          </a:p>
          <a:p>
            <a:pPr marL="425195" indent="-425195" defTabSz="543305">
              <a:spcBef>
                <a:spcPts val="3900"/>
              </a:spcBef>
              <a:defRPr sz="3534"/>
            </a:pPr>
            <a:r>
              <a:t>3.  Length of time witness is needed</a:t>
            </a:r>
          </a:p>
          <a:p>
            <a:pPr marL="425195" indent="-425195" defTabSz="543305">
              <a:spcBef>
                <a:spcPts val="3900"/>
              </a:spcBef>
              <a:defRPr sz="3534"/>
            </a:pPr>
            <a:r>
              <a:t>4.  Identify states through which witness must travel*</a:t>
            </a:r>
          </a:p>
          <a:p>
            <a:pPr marL="425195" indent="-425195" defTabSz="543305">
              <a:spcBef>
                <a:spcPts val="3900"/>
              </a:spcBef>
              <a:defRPr sz="3534"/>
            </a:pPr>
            <a:r>
              <a:t>5.  Identify possible witness protection issues*</a:t>
            </a:r>
          </a:p>
        </p:txBody>
      </p:sp>
      <p:sp>
        <p:nvSpPr>
          <p:cNvPr id="144" name="Slide Number"/>
          <p:cNvSpPr txBox="1"/>
          <p:nvPr>
            <p:ph type="sldNum" sz="quarter" idx="4294967295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*The Uniform Act requires &amp; provides legal protection for the witnes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*The Uniform Act requires &amp; provides legal protection for the witness.  </a:t>
            </a:r>
          </a:p>
          <a:p>
            <a:pPr/>
            <a:r>
              <a:t>Identify if there are warrants or lawsuits awaiting service or execution along the witness’ travel route.  </a:t>
            </a:r>
          </a:p>
          <a:p>
            <a:pPr/>
            <a:r>
              <a:t>Select a travel route/method which avoids as many service or execution obstacles as possible.  </a:t>
            </a:r>
          </a:p>
        </p:txBody>
      </p:sp>
      <p:sp>
        <p:nvSpPr>
          <p:cNvPr id="147" name="Slide Number"/>
          <p:cNvSpPr txBox="1"/>
          <p:nvPr>
            <p:ph type="sldNum" sz="quarter" idx="4294967295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5-Step Proc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5-Step Process</a:t>
            </a:r>
          </a:p>
        </p:txBody>
      </p:sp>
      <p:sp>
        <p:nvSpPr>
          <p:cNvPr id="150" name="Estimate of time from filing for Certificate to obtaining witness/evidence:  3-4 month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Estimate of time from filing for Certificate to obtaining witness/evidence:  3-4 months.  </a:t>
            </a:r>
          </a:p>
          <a:p>
            <a:pPr/>
            <a:r>
              <a:t>Use this process as a last resort, try to obtain the witness/evidence via request. 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(For example, a well-written QPO with a written request often gets the records.  A redacted request letter &amp; QPO is in the materials incorporated into the Certificate as an exhibit.)</a:t>
            </a:r>
          </a:p>
        </p:txBody>
      </p:sp>
      <p:sp>
        <p:nvSpPr>
          <p:cNvPr id="151" name="Slide Number"/>
          <p:cNvSpPr txBox="1"/>
          <p:nvPr>
            <p:ph type="sldNum" sz="quarter" idx="4294967295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0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